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613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445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0053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5734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129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9193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3778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580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87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014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163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16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635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686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763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58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809C-6BAB-4E5C-B9E4-4D86193BFB4D}" type="datetimeFigureOut">
              <a:rPr lang="ar-IQ" smtClean="0"/>
              <a:t>22/07/1439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184D6F-801D-424F-87EB-1F2278FE82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677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5138"/>
            <a:ext cx="9144000" cy="6025662"/>
          </a:xfrm>
        </p:spPr>
        <p:txBody>
          <a:bodyPr/>
          <a:lstStyle/>
          <a:p>
            <a:r>
              <a:rPr lang="ar-IQ" b="1" dirty="0"/>
              <a:t>الأنسجة النباتية </a:t>
            </a:r>
            <a:r>
              <a:rPr lang="en-US" b="1" dirty="0"/>
              <a:t>Plant tissues</a:t>
            </a:r>
            <a:r>
              <a:rPr lang="ar-IQ" b="1" dirty="0"/>
              <a:t> : </a:t>
            </a:r>
            <a:r>
              <a:rPr lang="ar-IQ" dirty="0"/>
              <a:t>تعرف الأنسجة على انها وحدة أو أكثر من الوحدات المجهرية و التي تعرف بالخلايا </a:t>
            </a:r>
            <a:r>
              <a:rPr lang="en-US" dirty="0"/>
              <a:t>Cells </a:t>
            </a:r>
            <a:r>
              <a:rPr lang="ar-IQ" dirty="0"/>
              <a:t>و تكوِن مجموعة الخلايا المتشابهة في الشكل و التركيب و الوظيفة الأنسجة النباتية . و تقسم الانسجة في النباتات الراقية الى نوعين</a:t>
            </a:r>
            <a:endParaRPr lang="en-US" dirty="0"/>
          </a:p>
          <a:p>
            <a:pPr lvl="0"/>
            <a:r>
              <a:rPr lang="ar-IQ" b="1" dirty="0"/>
              <a:t>الأنسجة المرستيمية (إنشائية) </a:t>
            </a:r>
            <a:r>
              <a:rPr lang="en-US" b="1" dirty="0" err="1"/>
              <a:t>Meristematic</a:t>
            </a:r>
            <a:r>
              <a:rPr lang="en-US" b="1" dirty="0"/>
              <a:t> tissues </a:t>
            </a:r>
            <a:r>
              <a:rPr lang="ar-IQ" dirty="0"/>
              <a:t>و تقوم خلاياها بوظيفة الإنقسام .</a:t>
            </a:r>
            <a:endParaRPr lang="en-US" dirty="0"/>
          </a:p>
          <a:p>
            <a:pPr lvl="0"/>
            <a:r>
              <a:rPr lang="ar-IQ" b="1" dirty="0"/>
              <a:t>الأنسجة المستديمة (دائمة) </a:t>
            </a:r>
            <a:r>
              <a:rPr lang="en-US" b="1" dirty="0"/>
              <a:t>Permanent tissues </a:t>
            </a:r>
            <a:r>
              <a:rPr lang="ar-IQ" dirty="0"/>
              <a:t>إذ تقوم خلاياها بأية وظيفة غير الإنقسام .</a:t>
            </a:r>
            <a:endParaRPr lang="en-US" dirty="0"/>
          </a:p>
          <a:p>
            <a:r>
              <a:rPr lang="ar-IQ" dirty="0"/>
              <a:t>    </a:t>
            </a:r>
            <a:r>
              <a:rPr lang="ar-IQ" b="1" dirty="0"/>
              <a:t>الأنسجة المرستيمية</a:t>
            </a:r>
            <a:r>
              <a:rPr lang="ar-IQ" dirty="0"/>
              <a:t> </a:t>
            </a:r>
            <a:r>
              <a:rPr lang="ar-IQ" b="1" dirty="0"/>
              <a:t>:</a:t>
            </a:r>
            <a:r>
              <a:rPr lang="ar-IQ" dirty="0"/>
              <a:t> هي التي لم تتكشف أو تتشكل بعد لتؤدي وظيفة معينة و توجد في الجنين و القمم النامية بالجذور و السيقان كما توجد في مواضع خاصة داخل الخلايا النياتية . تمتاز هذه الأنسجة بأنها </a:t>
            </a:r>
            <a:endParaRPr lang="en-US" dirty="0"/>
          </a:p>
          <a:p>
            <a:pPr lvl="0"/>
            <a:r>
              <a:rPr lang="ar-IQ" dirty="0"/>
              <a:t>خلاياها تكون المكعبة الشكل تقريبا" .</a:t>
            </a:r>
            <a:endParaRPr lang="en-US" dirty="0"/>
          </a:p>
          <a:p>
            <a:pPr lvl="0"/>
            <a:r>
              <a:rPr lang="ar-IQ" dirty="0"/>
              <a:t>تكون متساوية الأقطار أو قد تكون منضغطة مستطيلة . </a:t>
            </a:r>
            <a:endParaRPr lang="en-US" dirty="0"/>
          </a:p>
          <a:p>
            <a:pPr lvl="0"/>
            <a:r>
              <a:rPr lang="ar-IQ" dirty="0"/>
              <a:t>ممتلئة بالسايتوبلازم .</a:t>
            </a:r>
            <a:endParaRPr lang="en-US" dirty="0"/>
          </a:p>
          <a:p>
            <a:pPr lvl="0"/>
            <a:r>
              <a:rPr lang="ar-IQ" dirty="0"/>
              <a:t>نواتها كبيرة خالية من الفجوات العصارية .</a:t>
            </a:r>
            <a:endParaRPr lang="en-US" dirty="0"/>
          </a:p>
          <a:p>
            <a:pPr lvl="0"/>
            <a:r>
              <a:rPr lang="ar-IQ" dirty="0"/>
              <a:t>ليس بينها فراغات هوائية .</a:t>
            </a:r>
            <a:endParaRPr lang="en-US" dirty="0"/>
          </a:p>
          <a:p>
            <a:pPr lvl="0"/>
            <a:r>
              <a:rPr lang="ar-IQ" dirty="0"/>
              <a:t>وظيفتها الإنقسام فقط .</a:t>
            </a:r>
            <a:endParaRPr lang="en-US" dirty="0"/>
          </a:p>
          <a:p>
            <a:r>
              <a:rPr lang="ar-IQ" dirty="0"/>
              <a:t>    تقسم الأنسجة المرستيمية في جسم النبات على أسس عدة</a:t>
            </a:r>
            <a:r>
              <a:rPr lang="ar-IQ" b="1" dirty="0"/>
              <a:t> </a:t>
            </a:r>
            <a:r>
              <a:rPr lang="ar-IQ" dirty="0"/>
              <a:t>هي 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3855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1355"/>
            <a:ext cx="8596668" cy="57600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ar-IQ" b="1" dirty="0"/>
              <a:t>حسب موضعها في النبات</a:t>
            </a:r>
            <a:r>
              <a:rPr lang="ar-IQ" dirty="0"/>
              <a:t> :</a:t>
            </a:r>
            <a:endParaRPr lang="en-US" dirty="0"/>
          </a:p>
          <a:p>
            <a:pPr lvl="0"/>
            <a:r>
              <a:rPr lang="ar-IQ" b="1" dirty="0"/>
              <a:t>مرستيمات قمية </a:t>
            </a:r>
            <a:r>
              <a:rPr lang="en-US" b="1" dirty="0"/>
              <a:t>Apical </a:t>
            </a:r>
            <a:r>
              <a:rPr lang="en-US" b="1" dirty="0" err="1"/>
              <a:t>Meristemes</a:t>
            </a:r>
            <a:r>
              <a:rPr lang="ar-IQ" b="1" dirty="0"/>
              <a:t> : </a:t>
            </a:r>
            <a:r>
              <a:rPr lang="ar-IQ" dirty="0"/>
              <a:t>و يوجد هذا النوع من المرستيمات في القمم النامية للجذر و الساق و ينتج عن نشاطه زيادة في طول هذه الاعضاء .</a:t>
            </a:r>
            <a:endParaRPr lang="en-US" dirty="0"/>
          </a:p>
          <a:p>
            <a:pPr lvl="0"/>
            <a:r>
              <a:rPr lang="ar-IQ" b="1" dirty="0"/>
              <a:t>المرستيمات البينية </a:t>
            </a:r>
            <a:r>
              <a:rPr lang="en-US" b="1" dirty="0"/>
              <a:t>Intercalary </a:t>
            </a:r>
            <a:r>
              <a:rPr lang="en-US" b="1" dirty="0" err="1"/>
              <a:t>Meristemes</a:t>
            </a:r>
            <a:r>
              <a:rPr lang="ar-IQ" b="1" dirty="0"/>
              <a:t> :</a:t>
            </a:r>
            <a:r>
              <a:rPr lang="ar-IQ" dirty="0"/>
              <a:t> و يوجد بين الأنسجة المستديمة كما في قواعد السلاميات في سيقان النجيليات كما يوجد في قواعد أوراق نباتات الفلقة الواحدة .</a:t>
            </a:r>
            <a:endParaRPr lang="en-US" dirty="0"/>
          </a:p>
          <a:p>
            <a:pPr lvl="0"/>
            <a:r>
              <a:rPr lang="ar-IQ" b="1" dirty="0"/>
              <a:t>المرستيمات الجانبية </a:t>
            </a:r>
            <a:r>
              <a:rPr lang="en-US" b="1" dirty="0"/>
              <a:t>Lateral </a:t>
            </a:r>
            <a:r>
              <a:rPr lang="en-US" b="1" dirty="0" err="1"/>
              <a:t>Meristemes</a:t>
            </a:r>
            <a:r>
              <a:rPr lang="en-US" b="1" dirty="0"/>
              <a:t> </a:t>
            </a:r>
            <a:r>
              <a:rPr lang="ar-IQ" dirty="0"/>
              <a:t> : و هي مرستيمات يؤدي نشاطها الى زيادة قطر العضو النباتي الموجودة فيه مثل الكمبيوم الوعائي و الكمبيوم الفليني .</a:t>
            </a:r>
            <a:endParaRPr lang="en-US" dirty="0"/>
          </a:p>
          <a:p>
            <a:pPr lvl="0"/>
            <a:r>
              <a:rPr lang="ar-IQ" b="1" dirty="0"/>
              <a:t>حسب المنشأ في النبات :</a:t>
            </a:r>
            <a:endParaRPr lang="en-US" dirty="0"/>
          </a:p>
          <a:p>
            <a:r>
              <a:rPr lang="ar-IQ" dirty="0"/>
              <a:t>         </a:t>
            </a:r>
            <a:r>
              <a:rPr lang="ar-IQ" b="1" dirty="0"/>
              <a:t>أولا- الأنسجة المرستيمية ابتدائية </a:t>
            </a:r>
            <a:r>
              <a:rPr lang="en-US" b="1" dirty="0" err="1"/>
              <a:t>Primery</a:t>
            </a:r>
            <a:r>
              <a:rPr lang="en-US" b="1" dirty="0"/>
              <a:t> M. T.</a:t>
            </a:r>
            <a:r>
              <a:rPr lang="ar-IQ" b="1" dirty="0"/>
              <a:t> : </a:t>
            </a:r>
            <a:r>
              <a:rPr lang="ar-IQ" dirty="0"/>
              <a:t>إذ توجد في القمم النامية في الجذور و تسمى بالأنسجة المرستيمية القمية </a:t>
            </a:r>
            <a:r>
              <a:rPr lang="en-US" dirty="0"/>
              <a:t>Apical meristems </a:t>
            </a:r>
            <a:r>
              <a:rPr lang="ar-IQ" dirty="0"/>
              <a:t>و تشمل كذلك الأنسجة المرستيمية في بدايات الأوراق و بدايات الأزهار . و يتميز هذا المرستيم الى :</a:t>
            </a:r>
            <a:endParaRPr lang="en-US" dirty="0"/>
          </a:p>
          <a:p>
            <a:pPr lvl="0"/>
            <a:r>
              <a:rPr lang="ar-IQ" dirty="0"/>
              <a:t>البشرة الأولية </a:t>
            </a:r>
            <a:r>
              <a:rPr lang="en-US" dirty="0" err="1"/>
              <a:t>Protoderm</a:t>
            </a:r>
            <a:r>
              <a:rPr lang="ar-IQ" dirty="0"/>
              <a:t> التي تكون البشرة في الساق و الطبقة الوبرية في الجذر و تتكون من طبقة واحدة من الخلايا تغلف القمة النامية للساق و الجذر .</a:t>
            </a:r>
            <a:endParaRPr lang="en-US" dirty="0"/>
          </a:p>
          <a:p>
            <a:pPr lvl="0"/>
            <a:r>
              <a:rPr lang="ar-IQ" dirty="0"/>
              <a:t>الكامبيوم الأولي </a:t>
            </a:r>
            <a:r>
              <a:rPr lang="en-US" dirty="0" err="1"/>
              <a:t>Procambium</a:t>
            </a:r>
            <a:r>
              <a:rPr lang="en-US" dirty="0"/>
              <a:t> </a:t>
            </a:r>
            <a:r>
              <a:rPr lang="ar-IQ" dirty="0"/>
              <a:t>و الذي يكون الأسطوانية الوعائية .</a:t>
            </a:r>
            <a:endParaRPr lang="en-US" dirty="0"/>
          </a:p>
          <a:p>
            <a:pPr lvl="0"/>
            <a:r>
              <a:rPr lang="ar-IQ" dirty="0"/>
              <a:t>المرستيم الأساسي </a:t>
            </a:r>
            <a:r>
              <a:rPr lang="en-US" dirty="0"/>
              <a:t>Ground Meristem</a:t>
            </a:r>
            <a:r>
              <a:rPr lang="ar-IQ" dirty="0"/>
              <a:t> و التي تكون القشـرة و تلي منطقة البشرة للداخل .</a:t>
            </a:r>
            <a:endParaRPr lang="en-US" dirty="0"/>
          </a:p>
          <a:p>
            <a:r>
              <a:rPr lang="ar-IQ" b="1" dirty="0"/>
              <a:t>         ثانيا"- الأنسجة المرستيمية الثانوية</a:t>
            </a:r>
            <a:r>
              <a:rPr lang="en-US" b="1" dirty="0" err="1"/>
              <a:t>Secondery</a:t>
            </a:r>
            <a:r>
              <a:rPr lang="en-US" b="1" dirty="0"/>
              <a:t> M. T.  </a:t>
            </a:r>
            <a:r>
              <a:rPr lang="ar-IQ" b="1" dirty="0"/>
              <a:t>: </a:t>
            </a:r>
            <a:r>
              <a:rPr lang="ar-IQ" dirty="0"/>
              <a:t>تنشأ هذه الأنسجة من الأنسجة المرستيمية الإبتدائية أو من خلايا مستديمة فقدت قدرتها على الإنقسام مثل كامبيوم بين الحزم </a:t>
            </a:r>
            <a:r>
              <a:rPr lang="en-US" dirty="0"/>
              <a:t>Inter </a:t>
            </a:r>
            <a:r>
              <a:rPr lang="en-US" dirty="0" err="1"/>
              <a:t>fasicular</a:t>
            </a:r>
            <a:r>
              <a:rPr lang="en-US" dirty="0"/>
              <a:t> cambium </a:t>
            </a:r>
            <a:r>
              <a:rPr lang="ar-IQ" dirty="0"/>
              <a:t>إذ يعطي نشاطه خشب ثانوي للداخل و لحاء ثانوي للخارج و الكامبيوم الفليني </a:t>
            </a:r>
            <a:r>
              <a:rPr lang="en-US" dirty="0"/>
              <a:t>Cork cambium (</a:t>
            </a:r>
            <a:r>
              <a:rPr lang="en-US" dirty="0" err="1"/>
              <a:t>phellogen</a:t>
            </a:r>
            <a:r>
              <a:rPr lang="en-US" dirty="0"/>
              <a:t>) </a:t>
            </a:r>
            <a:r>
              <a:rPr lang="ar-IQ" dirty="0"/>
              <a:t>و يعطي نشاطه خلايا فلين للخارج و قشرة ثانوية للداخل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4153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739" y="246185"/>
            <a:ext cx="7280030" cy="49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38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677863" y="104775"/>
            <a:ext cx="8596312" cy="5937250"/>
          </a:xfrm>
        </p:spPr>
        <p:txBody>
          <a:bodyPr/>
          <a:lstStyle/>
          <a:p>
            <a:r>
              <a:rPr lang="ar-IQ" b="1" dirty="0"/>
              <a:t>الأنسجة المستديمة :</a:t>
            </a:r>
            <a:r>
              <a:rPr lang="ar-IQ" dirty="0"/>
              <a:t> و هي الأنسجة الناتجة من انقسام متخصص للأنسجة المرستيمية الإبتدائية و الثانوية و من مميزات هذه الأنسجة :</a:t>
            </a:r>
            <a:endParaRPr lang="en-US" dirty="0"/>
          </a:p>
          <a:p>
            <a:pPr lvl="0"/>
            <a:r>
              <a:rPr lang="ar-IQ" dirty="0"/>
              <a:t>خلايا هذه الأنسجة احيانا" ميتة أو فقدت قدرتها على الإنقسام .</a:t>
            </a:r>
            <a:endParaRPr lang="en-US" dirty="0"/>
          </a:p>
          <a:p>
            <a:pPr lvl="0"/>
            <a:r>
              <a:rPr lang="ar-IQ" dirty="0"/>
              <a:t>قليلة البروتوبلازم .</a:t>
            </a:r>
            <a:endParaRPr lang="en-US" dirty="0"/>
          </a:p>
          <a:p>
            <a:pPr lvl="0"/>
            <a:r>
              <a:rPr lang="ar-IQ" dirty="0"/>
              <a:t>ذات فجوة عصارية كبيرة .</a:t>
            </a:r>
            <a:endParaRPr lang="en-US" dirty="0"/>
          </a:p>
          <a:p>
            <a:pPr lvl="0"/>
            <a:r>
              <a:rPr lang="ar-IQ" dirty="0"/>
              <a:t>توجد فيها فراغات بينية .</a:t>
            </a:r>
            <a:endParaRPr lang="en-US" dirty="0"/>
          </a:p>
          <a:p>
            <a:pPr lvl="0"/>
            <a:r>
              <a:rPr lang="ar-IQ" dirty="0"/>
              <a:t>أكبر جحما" من الخلايا المرستيمية .</a:t>
            </a:r>
            <a:endParaRPr lang="en-US" dirty="0"/>
          </a:p>
          <a:p>
            <a:pPr lvl="0"/>
            <a:r>
              <a:rPr lang="ar-IQ" dirty="0"/>
              <a:t>تتغلظ بعض جدره و يتم ترسيب جدر ثانوية لها .</a:t>
            </a:r>
            <a:endParaRPr lang="en-US" dirty="0"/>
          </a:p>
          <a:p>
            <a:r>
              <a:rPr lang="ar-IQ" dirty="0"/>
              <a:t>تقسم هذه الانسجة الى ثلاث مجاميع :</a:t>
            </a:r>
            <a:endParaRPr lang="en-US" dirty="0"/>
          </a:p>
          <a:p>
            <a:pPr lvl="0"/>
            <a:r>
              <a:rPr lang="ar-IQ" b="1" dirty="0"/>
              <a:t>الأنسجة الاساسية </a:t>
            </a:r>
            <a:r>
              <a:rPr lang="en-US" b="1" dirty="0"/>
              <a:t>Ground Tissue</a:t>
            </a:r>
            <a:endParaRPr lang="en-US" dirty="0"/>
          </a:p>
          <a:p>
            <a:pPr lvl="0"/>
            <a:r>
              <a:rPr lang="ar-IQ" b="1" dirty="0"/>
              <a:t>الأنسجة الضامة أو الجلدية </a:t>
            </a:r>
            <a:r>
              <a:rPr lang="en-US" b="1" dirty="0"/>
              <a:t>Dermal Tissue</a:t>
            </a:r>
            <a:endParaRPr lang="en-US" dirty="0"/>
          </a:p>
          <a:p>
            <a:pPr lvl="0"/>
            <a:r>
              <a:rPr lang="ar-IQ" b="1" dirty="0"/>
              <a:t>الأنسجة الوعائية أو التوصيلية </a:t>
            </a:r>
            <a:r>
              <a:rPr lang="en-US" b="1" dirty="0"/>
              <a:t>Vascular Tissue</a:t>
            </a:r>
            <a:endParaRPr lang="en-US" dirty="0"/>
          </a:p>
          <a:p>
            <a:pPr lvl="0"/>
            <a:r>
              <a:rPr lang="ar-IQ" b="1" dirty="0"/>
              <a:t>الأنسجة الإفرازية </a:t>
            </a:r>
            <a:r>
              <a:rPr lang="en-US" b="1" dirty="0"/>
              <a:t>Secretory Tissue</a:t>
            </a:r>
            <a:endParaRPr lang="en-US" dirty="0"/>
          </a:p>
          <a:p>
            <a:r>
              <a:rPr lang="ar-IQ" dirty="0"/>
              <a:t>من مكونات الأنسجة الأساسية  هي :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932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2739"/>
            <a:ext cx="8596668" cy="5818624"/>
          </a:xfrm>
        </p:spPr>
        <p:txBody>
          <a:bodyPr>
            <a:normAutofit fontScale="92500" lnSpcReduction="10000"/>
          </a:bodyPr>
          <a:lstStyle/>
          <a:p>
            <a:r>
              <a:rPr lang="ar-IQ" b="1" dirty="0"/>
              <a:t>أولا"- الأنسجة البرنكيمية </a:t>
            </a:r>
            <a:r>
              <a:rPr lang="en-US" b="1" dirty="0"/>
              <a:t>Parenchyma Tissue</a:t>
            </a:r>
            <a:r>
              <a:rPr lang="ar-IQ" b="1" dirty="0"/>
              <a:t> : </a:t>
            </a:r>
            <a:r>
              <a:rPr lang="ar-IQ" dirty="0"/>
              <a:t>تختلف خلايا النسيج البرنكيمي في الشكل و هي غالبا" ما تميل الى الشكل المتساوي الأبعاد و كون جدرانها رقيقة تتكون من السليلوز الذي قد يتلكننن كما في برنكيما الخشب و تتخلل النسيج البرنكيمي فراغات بينية كبيرة و توجد الخلايا البرنكيمية في جميع أجزاء النبات .</a:t>
            </a:r>
            <a:endParaRPr lang="en-US" dirty="0"/>
          </a:p>
          <a:p>
            <a:r>
              <a:rPr lang="ar-IQ" b="1" dirty="0"/>
              <a:t>وظائف النسيج البرنكيمي :</a:t>
            </a:r>
            <a:endParaRPr lang="en-US" dirty="0"/>
          </a:p>
          <a:p>
            <a:pPr lvl="0"/>
            <a:r>
              <a:rPr lang="ar-IQ" dirty="0"/>
              <a:t>يؤدي النسيج البرنكيمي بصورة أساسية وظيفتي الخزن و صنع الغذاء في النبات .</a:t>
            </a:r>
            <a:endParaRPr lang="en-US" dirty="0"/>
          </a:p>
          <a:p>
            <a:pPr lvl="0"/>
            <a:r>
              <a:rPr lang="ar-IQ" dirty="0"/>
              <a:t>الخلايا البرنكيمية التي تحتوي على بلاستيدات خضراء تسمى كلورنكيما و توجد غالبا" في الأوراق و تقوم بعملية البناء الضوئي .</a:t>
            </a:r>
            <a:endParaRPr lang="en-US" dirty="0"/>
          </a:p>
          <a:p>
            <a:pPr lvl="0"/>
            <a:r>
              <a:rPr lang="ar-IQ" dirty="0"/>
              <a:t>الخلايا البرنكيمية الهوائية تقوم بخزن الهواء مما يساعد النباتات المائية على الطفو .</a:t>
            </a:r>
            <a:endParaRPr lang="en-US" dirty="0"/>
          </a:p>
          <a:p>
            <a:pPr lvl="0"/>
            <a:r>
              <a:rPr lang="ar-IQ" dirty="0"/>
              <a:t>يمكن أن تستعيد قدرتها على الإنقسام لتكون أنسجة مرستيمية ثانوية .</a:t>
            </a:r>
            <a:endParaRPr lang="en-US" dirty="0"/>
          </a:p>
          <a:p>
            <a:r>
              <a:rPr lang="ar-IQ" b="1" dirty="0"/>
              <a:t>ثانيا "- الأنسجة الكولنكيمية </a:t>
            </a:r>
            <a:r>
              <a:rPr lang="en-US" b="1" dirty="0"/>
              <a:t>Collenchyma Tissue</a:t>
            </a:r>
            <a:r>
              <a:rPr lang="ar-IQ" b="1" dirty="0"/>
              <a:t> : </a:t>
            </a:r>
            <a:r>
              <a:rPr lang="ar-IQ" dirty="0"/>
              <a:t>و هي أنسجة حية مكونة من خلايا مستطيلة بعض الشيء غير مدببة الأطراف مغلظة بصورة غير منتظمة و لكنها غير ملكننة , قليلة الفراغات الهوائية . تقع الأنسجة الكولنكيمية عادة في الأجزاء الخارجية من السيقان فهي توجد في القشرة أما تحت البشرة مباشرة أو مفصولة عنها بطبقة واحدة أو طبقتين من خلايا برنكيمية . و تقسم الى نوعين</a:t>
            </a:r>
            <a:endParaRPr lang="en-US" dirty="0"/>
          </a:p>
          <a:p>
            <a:pPr lvl="0"/>
            <a:r>
              <a:rPr lang="ar-IQ" b="1" dirty="0"/>
              <a:t>الأنسجة الكولنكيمية الملكننة زاويا" : </a:t>
            </a:r>
            <a:r>
              <a:rPr lang="ar-IQ" dirty="0"/>
              <a:t>يتم في هذا النوع ترسيب مادة التغلظ في أركان الخلايا المتجاورة .</a:t>
            </a:r>
            <a:endParaRPr lang="en-US" dirty="0"/>
          </a:p>
          <a:p>
            <a:r>
              <a:rPr lang="ar-IQ" b="1" dirty="0"/>
              <a:t>الأنسجة الكولنكيمية الملكننة صفائحيا" : </a:t>
            </a:r>
            <a:r>
              <a:rPr lang="ar-IQ" dirty="0"/>
              <a:t>تترسب مادة التغلظ على الجدر المحيطية بكميات كبيرة فتظهر الخلايا كأنها صفائح و يمكن ملاحظة هذا النوع تحت طبقة البشرة في ساق نبات دوار الشمس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280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7569"/>
            <a:ext cx="8596668" cy="5853793"/>
          </a:xfrm>
        </p:spPr>
        <p:txBody>
          <a:bodyPr/>
          <a:lstStyle/>
          <a:p>
            <a:r>
              <a:rPr lang="ar-IQ" b="1" dirty="0"/>
              <a:t>وظائف النسيج الكونكيمي : </a:t>
            </a:r>
            <a:r>
              <a:rPr lang="ar-IQ" dirty="0"/>
              <a:t>إن تغلظ الجدار الخلوي في الخلايا الكولنكيمية و وجود مادة السليلوز التي تعتبر مادة التغلظ في هذه الخلايا يجعل الخلايا الكونكيمية ملائمة في دعم النبات و اسنادها في الأجزاء النباتية سريعة النمو لأن زيادة سمك الجدار تزيد من قوته و صلابته و مادة السلسلوز تعطيه مرونة تتيح للخلايا النمو .</a:t>
            </a:r>
            <a:endParaRPr lang="en-US" dirty="0"/>
          </a:p>
          <a:p>
            <a:r>
              <a:rPr lang="ar-IQ" b="1" dirty="0"/>
              <a:t>ثالثا "- الأنسجة السكلرنكيمية </a:t>
            </a:r>
            <a:r>
              <a:rPr lang="en-US" b="1" dirty="0"/>
              <a:t>Sclerenchyma Tissue</a:t>
            </a:r>
            <a:r>
              <a:rPr lang="ar-IQ" b="1" dirty="0"/>
              <a:t> : </a:t>
            </a:r>
            <a:r>
              <a:rPr lang="ar-IQ" dirty="0"/>
              <a:t>تتكون الأنسجة السكلرنكيمية من خلايا مغلظة الجدران ملكننة في الغالب و التي تتميز بأنها خلايا ميتة لا تحتوي على بروتوبلازم وظيفتها الاساسية التقوية و التدعيم . و هناك نوعان من الانسجة السكلرنكيمية هي :</a:t>
            </a:r>
            <a:endParaRPr lang="en-US" dirty="0"/>
          </a:p>
          <a:p>
            <a:pPr lvl="0"/>
            <a:r>
              <a:rPr lang="ar-IQ" b="1" dirty="0"/>
              <a:t>الألياف </a:t>
            </a:r>
            <a:r>
              <a:rPr lang="en-US" b="1" dirty="0"/>
              <a:t>Fibers </a:t>
            </a:r>
            <a:endParaRPr lang="en-US" dirty="0"/>
          </a:p>
          <a:p>
            <a:r>
              <a:rPr lang="ar-IQ" b="1" dirty="0"/>
              <a:t>السكلريدات </a:t>
            </a:r>
            <a:r>
              <a:rPr lang="en-US" b="1" dirty="0" err="1"/>
              <a:t>Sclereids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0298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60404" y="1727676"/>
          <a:ext cx="6031230" cy="401955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060700"/>
                <a:gridCol w="2970530"/>
              </a:tblGrid>
              <a:tr h="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مقارنة بين الألياف و السكلريدات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الألياف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السكلريدات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IQ" sz="1400">
                          <a:effectLst/>
                        </a:rPr>
                        <a:t>تتكون من خلايا طويلة مدببة الأطراف تظهر في المقطع العرضي كخلايا مضلعة جدرها مغلظة بصورة منتظمة بمادة اللكنين 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IQ" sz="1400">
                          <a:effectLst/>
                        </a:rPr>
                        <a:t>خلاياها قصيرة و أطرافها مستديرة تحتوي على نقر قنوية 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IQ" sz="1400">
                          <a:effectLst/>
                        </a:rPr>
                        <a:t>توجد الألياف في السيقان بشكل حزم متفرقة أو أسطوانة داخل القشرة كما أنها توجد في أنسجة الخشب </a:t>
                      </a:r>
                      <a:r>
                        <a:rPr lang="en-US" sz="1400">
                          <a:effectLst/>
                        </a:rPr>
                        <a:t>Xylem </a:t>
                      </a:r>
                      <a:r>
                        <a:rPr lang="ar-IQ" sz="1400">
                          <a:effectLst/>
                        </a:rPr>
                        <a:t>و اللحاء </a:t>
                      </a:r>
                      <a:r>
                        <a:rPr lang="en-US" sz="1400">
                          <a:effectLst/>
                        </a:rPr>
                        <a:t>Phloem </a:t>
                      </a:r>
                      <a:r>
                        <a:rPr lang="ar-IQ" sz="1400">
                          <a:effectLst/>
                        </a:rPr>
                        <a:t>و قد تشكل أغمادا" حول الحزم الوعائية 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IQ" sz="1400" dirty="0">
                          <a:effectLst/>
                        </a:rPr>
                        <a:t>توجد في نطاق واسع داخل جسم النبات إذ توجد في القشرة و انسجة الخشب و اللحاء 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27538"/>
            <a:ext cx="7819292" cy="513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7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662" y="304800"/>
            <a:ext cx="6135828" cy="573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843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905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City Centre</dc:creator>
  <cp:lastModifiedBy>City Centre</cp:lastModifiedBy>
  <cp:revision>5</cp:revision>
  <dcterms:created xsi:type="dcterms:W3CDTF">2018-04-07T18:43:06Z</dcterms:created>
  <dcterms:modified xsi:type="dcterms:W3CDTF">2018-04-07T18:49:30Z</dcterms:modified>
</cp:coreProperties>
</file>